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097280"/>
            <a:ext cx="7315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5200" b="1">
                <a:solidFill>
                  <a:srgbClr val="059669"/>
                </a:solidFill>
                <a:latin typeface="Arial"/>
              </a:defRPr>
            </a:pPr>
            <a:r>
              <a:t>TSUGIME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10312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525252"/>
                </a:solidFill>
                <a:latin typeface="Arial"/>
              </a:defRPr>
            </a:pPr>
            <a:r>
              <a:t>中小企業の事業推進パートナー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92608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111827"/>
                </a:solidFill>
                <a:latin typeface="Arial"/>
              </a:defRPr>
            </a:pPr>
            <a:r>
              <a:t>サービス紹介資料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70916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FFFFFF"/>
                </a:solidFill>
                <a:latin typeface="Arial"/>
              </a:defRPr>
            </a:pPr>
            <a:r>
              <a:t>https://tsugime.jp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743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059669"/>
                </a:solidFill>
                <a:latin typeface="Arial"/>
              </a:defRPr>
            </a:pPr>
            <a:r>
              <a:t>TSUGIMEとは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7772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1">
                <a:solidFill>
                  <a:srgbClr val="111827"/>
                </a:solidFill>
                <a:latin typeface="Arial"/>
              </a:defRPr>
            </a:pPr>
            <a:r>
              <a:t>戦略と実行の"継ぎ目"となり、</a:t>
            </a:r>
            <a:br/>
            <a:r>
              <a:t>"次の芽"を育てる。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37360"/>
            <a:ext cx="50292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>
                <a:solidFill>
                  <a:srgbClr val="525252"/>
                </a:solidFill>
                <a:latin typeface="Arial"/>
              </a:defRPr>
            </a:pPr>
            <a:r>
              <a:t>複数の事業立ち上げ・支援実績を持つ元スタートアップCOOが、起業および企業内での新規事業推進で培ったノウハウをもとに、中小企業の事業推進を貴社の一員として支援するサービスです。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109728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525252"/>
                </a:solidFill>
                <a:latin typeface="Arial"/>
              </a:defRPr>
            </a:pPr>
            <a:r>
              <a:t>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0" y="160020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25252"/>
                </a:solidFill>
                <a:latin typeface="Arial"/>
              </a:defRPr>
            </a:pPr>
            <a:r>
              <a:t>事業アイデア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0" y="1143000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0">
                <a:solidFill>
                  <a:srgbClr val="A7F3D0"/>
                </a:solidFill>
                <a:latin typeface="Arial"/>
              </a:defRPr>
            </a:pPr>
            <a:r>
              <a:t>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0" y="822960"/>
            <a:ext cx="1188720" cy="100584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0" y="868680"/>
            <a:ext cx="1188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059669"/>
                </a:solidFill>
                <a:latin typeface="Arial"/>
              </a:defRPr>
            </a:pPr>
            <a:r>
              <a:t>0.5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0" y="132588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59669"/>
                </a:solidFill>
                <a:latin typeface="Arial"/>
              </a:defRPr>
            </a:pPr>
            <a:r>
              <a:t>TSUGIME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66760" y="1143000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0">
                <a:solidFill>
                  <a:srgbClr val="059669"/>
                </a:solidFill>
                <a:latin typeface="Arial"/>
              </a:defRPr>
            </a:pPr>
            <a: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291840"/>
            <a:ext cx="1371600" cy="320040"/>
          </a:xfrm>
          <a:prstGeom prst="roundRect">
            <a:avLst/>
          </a:prstGeom>
          <a:solidFill>
            <a:srgbClr val="ECFDF5"/>
          </a:solidFill>
          <a:ln w="12700">
            <a:solidFill>
              <a:srgbClr val="A7F3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3319272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59669"/>
                </a:solidFill>
                <a:latin typeface="Arial"/>
              </a:defRPr>
            </a:pPr>
            <a:r>
              <a:t>現状把握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194560" y="3291840"/>
            <a:ext cx="1371600" cy="320040"/>
          </a:xfrm>
          <a:prstGeom prst="roundRect">
            <a:avLst/>
          </a:prstGeom>
          <a:solidFill>
            <a:srgbClr val="ECFDF5"/>
          </a:solidFill>
          <a:ln w="12700">
            <a:solidFill>
              <a:srgbClr val="A7F3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194560" y="3319272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59669"/>
                </a:solidFill>
                <a:latin typeface="Arial"/>
              </a:defRPr>
            </a:pPr>
            <a:r>
              <a:t>構想整理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749039" y="3291840"/>
            <a:ext cx="1371600" cy="320040"/>
          </a:xfrm>
          <a:prstGeom prst="roundRect">
            <a:avLst/>
          </a:prstGeom>
          <a:solidFill>
            <a:srgbClr val="ECFDF5"/>
          </a:solidFill>
          <a:ln w="12700">
            <a:solidFill>
              <a:srgbClr val="A7F3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749039" y="3319272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59669"/>
                </a:solidFill>
                <a:latin typeface="Arial"/>
              </a:defRPr>
            </a:pPr>
            <a:r>
              <a:t>BM設計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303520" y="3291840"/>
            <a:ext cx="1371600" cy="320040"/>
          </a:xfrm>
          <a:prstGeom prst="roundRect">
            <a:avLst/>
          </a:prstGeom>
          <a:solidFill>
            <a:srgbClr val="ECFDF5"/>
          </a:solidFill>
          <a:ln w="12700">
            <a:solidFill>
              <a:srgbClr val="A7F3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303520" y="3319272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59669"/>
                </a:solidFill>
                <a:latin typeface="Arial"/>
              </a:defRPr>
            </a:pPr>
            <a:r>
              <a:t>価値言語化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858000" y="3291840"/>
            <a:ext cx="1371600" cy="320040"/>
          </a:xfrm>
          <a:prstGeom prst="roundRect">
            <a:avLst/>
          </a:prstGeom>
          <a:solidFill>
            <a:srgbClr val="ECFDF5"/>
          </a:solidFill>
          <a:ln w="12700">
            <a:solidFill>
              <a:srgbClr val="A7F3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58000" y="3319272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59669"/>
                </a:solidFill>
                <a:latin typeface="Arial"/>
              </a:defRPr>
            </a:pPr>
            <a:r>
              <a:t>事業戦略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3703320"/>
            <a:ext cx="1371600" cy="320040"/>
          </a:xfrm>
          <a:prstGeom prst="roundRect">
            <a:avLst/>
          </a:prstGeom>
          <a:solidFill>
            <a:srgbClr val="ECFDF5"/>
          </a:solidFill>
          <a:ln w="12700">
            <a:solidFill>
              <a:srgbClr val="A7F3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3730752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59669"/>
                </a:solidFill>
                <a:latin typeface="Arial"/>
              </a:defRPr>
            </a:pPr>
            <a:r>
              <a:t>売り方設計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194560" y="3703320"/>
            <a:ext cx="1371600" cy="320040"/>
          </a:xfrm>
          <a:prstGeom prst="roundRect">
            <a:avLst/>
          </a:prstGeom>
          <a:solidFill>
            <a:srgbClr val="ECFDF5"/>
          </a:solidFill>
          <a:ln w="12700">
            <a:solidFill>
              <a:srgbClr val="A7F3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194560" y="3730752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59669"/>
                </a:solidFill>
                <a:latin typeface="Arial"/>
              </a:defRPr>
            </a:pPr>
            <a:r>
              <a:t>実行計画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749039" y="3703320"/>
            <a:ext cx="1371600" cy="320040"/>
          </a:xfrm>
          <a:prstGeom prst="roundRect">
            <a:avLst/>
          </a:prstGeom>
          <a:solidFill>
            <a:srgbClr val="ECFDF5"/>
          </a:solidFill>
          <a:ln w="12700">
            <a:solidFill>
              <a:srgbClr val="A7F3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749039" y="3730752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59669"/>
                </a:solidFill>
                <a:latin typeface="Arial"/>
              </a:defRPr>
            </a:pPr>
            <a:r>
              <a:t>実務落込み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303520" y="3703320"/>
            <a:ext cx="1371600" cy="320040"/>
          </a:xfrm>
          <a:prstGeom prst="roundRect">
            <a:avLst/>
          </a:prstGeom>
          <a:solidFill>
            <a:srgbClr val="ECFDF5"/>
          </a:solidFill>
          <a:ln w="12700">
            <a:solidFill>
              <a:srgbClr val="A7F3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303520" y="3730752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59669"/>
                </a:solidFill>
                <a:latin typeface="Arial"/>
              </a:defRPr>
            </a:pPr>
            <a:r>
              <a:t>推進伴走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111827"/>
                </a:solidFill>
                <a:latin typeface="Arial"/>
              </a:defRPr>
            </a:pPr>
            <a:r>
              <a:t>こんなお悩みありませんか？</a:t>
            </a:r>
          </a:p>
        </p:txBody>
      </p:sp>
      <p:sp>
        <p:nvSpPr>
          <p:cNvPr id="4" name="Oval 3"/>
          <p:cNvSpPr/>
          <p:nvPr/>
        </p:nvSpPr>
        <p:spPr>
          <a:xfrm>
            <a:off x="640080" y="1234440"/>
            <a:ext cx="365760" cy="36576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261872"/>
            <a:ext cx="365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188720"/>
            <a:ext cx="6858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11827"/>
                </a:solidFill>
                <a:latin typeface="Arial"/>
              </a:defRPr>
            </a:pPr>
            <a:r>
              <a:t>何から手をつけていいかわからない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554480"/>
            <a:ext cx="6858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525252"/>
                </a:solidFill>
                <a:latin typeface="Arial"/>
              </a:defRPr>
            </a:pPr>
            <a:r>
              <a:t>「何かやらなきゃ」と思いつつも、最初の一歩が踏み出せない。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148839"/>
            <a:ext cx="365760" cy="36576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176272"/>
            <a:ext cx="365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2103120"/>
            <a:ext cx="6858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11827"/>
                </a:solidFill>
                <a:latin typeface="Arial"/>
              </a:defRPr>
            </a:pPr>
            <a:r>
              <a:t>構想はあるが事業としてまとまっていない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2468879"/>
            <a:ext cx="6858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525252"/>
                </a:solidFill>
                <a:latin typeface="Arial"/>
              </a:defRPr>
            </a:pPr>
            <a:r>
              <a:t>アイデアはあるが、ビジネスとして成立する形に落とし込めていない。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063239"/>
            <a:ext cx="365760" cy="36576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3090672"/>
            <a:ext cx="365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8720" y="3017520"/>
            <a:ext cx="6858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11827"/>
                </a:solidFill>
                <a:latin typeface="Arial"/>
              </a:defRPr>
            </a:pPr>
            <a:r>
              <a:t>既存事業が頭打ちで新しい柱がほしい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383279"/>
            <a:ext cx="6858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525252"/>
                </a:solidFill>
                <a:latin typeface="Arial"/>
              </a:defRPr>
            </a:pPr>
            <a:r>
              <a:t>主力事業の成長が鈍化し、次の収益源が必要な状況。</a:t>
            </a:r>
          </a:p>
        </p:txBody>
      </p:sp>
      <p:sp>
        <p:nvSpPr>
          <p:cNvPr id="16" name="Oval 15"/>
          <p:cNvSpPr/>
          <p:nvPr/>
        </p:nvSpPr>
        <p:spPr>
          <a:xfrm>
            <a:off x="640080" y="3977639"/>
            <a:ext cx="365760" cy="36576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4005072"/>
            <a:ext cx="365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3931920"/>
            <a:ext cx="6858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11827"/>
                </a:solidFill>
                <a:latin typeface="Arial"/>
              </a:defRPr>
            </a:pPr>
            <a:r>
              <a:t>戦略を作ったが実行できる人がいない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88720" y="4297680"/>
            <a:ext cx="6858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525252"/>
                </a:solidFill>
                <a:latin typeface="Arial"/>
              </a:defRPr>
            </a:pPr>
            <a:r>
              <a:t>計画は立てたが、推進できる人材が社内にいない。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111827"/>
                </a:solidFill>
                <a:latin typeface="Arial"/>
              </a:defRPr>
            </a:pPr>
            <a:r>
              <a:t>TSUGIMEが選ばれる理由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88720"/>
            <a:ext cx="3931920" cy="155448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57200" y="1188720"/>
            <a:ext cx="54864" cy="155448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325880"/>
            <a:ext cx="33832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59669"/>
                </a:solidFill>
                <a:latin typeface="Arial"/>
              </a:defRPr>
            </a:pPr>
            <a:r>
              <a:t>構想→実行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73736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11827"/>
                </a:solidFill>
                <a:latin typeface="Arial"/>
              </a:defRPr>
            </a:pPr>
            <a:r>
              <a:t>戦略も実務もまるごと支援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103120"/>
            <a:ext cx="3383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525252"/>
                </a:solidFill>
                <a:latin typeface="Arial"/>
              </a:defRPr>
            </a:pPr>
            <a:r>
              <a:t>考えるだけでなく、実行まで一緒に動きます。</a:t>
            </a:r>
          </a:p>
        </p:txBody>
      </p:sp>
      <p:sp>
        <p:nvSpPr>
          <p:cNvPr id="9" name="Rectangle 8"/>
          <p:cNvSpPr/>
          <p:nvPr/>
        </p:nvSpPr>
        <p:spPr>
          <a:xfrm>
            <a:off x="4754880" y="1188720"/>
            <a:ext cx="3931920" cy="155448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754880" y="1188720"/>
            <a:ext cx="54864" cy="155448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0" y="1325880"/>
            <a:ext cx="33832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59669"/>
                </a:solidFill>
                <a:latin typeface="Arial"/>
              </a:defRPr>
            </a:pPr>
            <a:r>
              <a:t>ワンストップ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0" y="173736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11827"/>
                </a:solidFill>
                <a:latin typeface="Arial"/>
              </a:defRPr>
            </a:pPr>
            <a:r>
              <a:t>必要なことを一気通貫で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0" y="2103120"/>
            <a:ext cx="3383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525252"/>
                </a:solidFill>
                <a:latin typeface="Arial"/>
              </a:defRPr>
            </a:pPr>
            <a:r>
              <a:t>複数の外注先を管理する必要がありません。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3017520"/>
            <a:ext cx="3931920" cy="155448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57200" y="3017520"/>
            <a:ext cx="54864" cy="155448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3154679"/>
            <a:ext cx="33832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59669"/>
                </a:solidFill>
                <a:latin typeface="Arial"/>
              </a:defRPr>
            </a:pPr>
            <a:r>
              <a:t>月額制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356616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11827"/>
                </a:solidFill>
                <a:latin typeface="Arial"/>
              </a:defRPr>
            </a:pPr>
            <a:r>
              <a:t>縛りなし・いつでも解約OK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3931920"/>
            <a:ext cx="3383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525252"/>
                </a:solidFill>
                <a:latin typeface="Arial"/>
              </a:defRPr>
            </a:pPr>
            <a:r>
              <a:t>最低契約期間なし。必要な期間だけご利用いただけます。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54880" y="3017520"/>
            <a:ext cx="3931920" cy="155448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754880" y="3017520"/>
            <a:ext cx="54864" cy="155448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029200" y="3154679"/>
            <a:ext cx="33832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59669"/>
                </a:solidFill>
                <a:latin typeface="Arial"/>
              </a:defRPr>
            </a:pPr>
            <a:r>
              <a:t>初回提案無料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0" y="356616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11827"/>
                </a:solidFill>
                <a:latin typeface="Arial"/>
              </a:defRPr>
            </a:pPr>
            <a:r>
              <a:t>まずはリスクゼロで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0" y="3931920"/>
            <a:ext cx="3383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525252"/>
                </a:solidFill>
                <a:latin typeface="Arial"/>
              </a:defRPr>
            </a:pPr>
            <a:r>
              <a:t>ヒアリングをもとに、貴社だけの提案書を無料で作成します。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7432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059669"/>
                </a:solidFill>
                <a:latin typeface="Arial"/>
              </a:defRPr>
            </a:pPr>
            <a:r>
              <a:t>9つの支柱  — 構想から実行まで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008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111827"/>
                </a:solidFill>
                <a:latin typeface="Arial"/>
              </a:defRPr>
            </a:pPr>
            <a:r>
              <a:t>9つの支柱で、「やりたい」と「できる」の溝を埋める。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28016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94360" y="1417319"/>
            <a:ext cx="365760" cy="274320"/>
          </a:xfrm>
          <a:prstGeom prst="round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" y="1417319"/>
            <a:ext cx="365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rial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1560" y="1389888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11827"/>
                </a:solidFill>
                <a:latin typeface="Arial"/>
              </a:defRPr>
            </a:pPr>
            <a:r>
              <a:t>現状把握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82880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525252"/>
                </a:solidFill>
                <a:latin typeface="Arial"/>
              </a:defRPr>
            </a:pPr>
            <a:r>
              <a:t>今の状態を正しく知る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37560" y="128016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3474720" y="1417319"/>
            <a:ext cx="365760" cy="274320"/>
          </a:xfrm>
          <a:prstGeom prst="round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74720" y="1417319"/>
            <a:ext cx="365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rial"/>
              </a:defRPr>
            </a:pPr>
            <a: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31920" y="1389888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11827"/>
                </a:solidFill>
                <a:latin typeface="Arial"/>
              </a:defRPr>
            </a:pPr>
            <a:r>
              <a:t>構想整理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74720" y="182880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525252"/>
                </a:solidFill>
                <a:latin typeface="Arial"/>
              </a:defRPr>
            </a:pPr>
            <a:r>
              <a:t>頭の中を目に見える形にする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17920" y="128016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355080" y="1417319"/>
            <a:ext cx="365760" cy="274320"/>
          </a:xfrm>
          <a:prstGeom prst="round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355080" y="1417319"/>
            <a:ext cx="365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rial"/>
              </a:defRPr>
            </a:pPr>
            <a: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12280" y="1389888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11827"/>
                </a:solidFill>
                <a:latin typeface="Arial"/>
              </a:defRPr>
            </a:pPr>
            <a:r>
              <a:t>ビジネスモデル設計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55080" y="182880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525252"/>
                </a:solidFill>
                <a:latin typeface="Arial"/>
              </a:defRPr>
            </a:pPr>
            <a:r>
              <a:t>どう届けてどう稼ぐか決める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246888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594360" y="2606040"/>
            <a:ext cx="365760" cy="274320"/>
          </a:xfrm>
          <a:prstGeom prst="round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94360" y="2606040"/>
            <a:ext cx="365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rial"/>
              </a:defRPr>
            </a:pPr>
            <a:r>
              <a:t>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51560" y="2578608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11827"/>
                </a:solidFill>
                <a:latin typeface="Arial"/>
              </a:defRPr>
            </a:pPr>
            <a:r>
              <a:t>"選ばれる理由"づくり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4360" y="301752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525252"/>
                </a:solidFill>
                <a:latin typeface="Arial"/>
              </a:defRPr>
            </a:pPr>
            <a:r>
              <a:t>強みを伝わる言葉にする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337560" y="246888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474720" y="2606040"/>
            <a:ext cx="365760" cy="274320"/>
          </a:xfrm>
          <a:prstGeom prst="round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474720" y="2606040"/>
            <a:ext cx="365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rial"/>
              </a:defRPr>
            </a:pPr>
            <a:r>
              <a:t>05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31920" y="2578608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11827"/>
                </a:solidFill>
                <a:latin typeface="Arial"/>
              </a:defRPr>
            </a:pPr>
            <a:r>
              <a:t>事業戦略策定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74720" y="301752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525252"/>
                </a:solidFill>
                <a:latin typeface="Arial"/>
              </a:defRPr>
            </a:pPr>
            <a:r>
              <a:t>全体を1枚の絵にまとめる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217920" y="246888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6355080" y="2606040"/>
            <a:ext cx="365760" cy="274320"/>
          </a:xfrm>
          <a:prstGeom prst="round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355080" y="2606040"/>
            <a:ext cx="365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rial"/>
              </a:defRPr>
            </a:pPr>
            <a:r>
              <a:t>06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12280" y="2578608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11827"/>
                </a:solidFill>
                <a:latin typeface="Arial"/>
              </a:defRPr>
            </a:pPr>
            <a:r>
              <a:t>売り方の設計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55080" y="301752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525252"/>
                </a:solidFill>
                <a:latin typeface="Arial"/>
              </a:defRPr>
            </a:pPr>
            <a:r>
              <a:t>お客様が来る仕組みを作る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57200" y="365760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594360" y="3794760"/>
            <a:ext cx="365760" cy="274320"/>
          </a:xfrm>
          <a:prstGeom prst="round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94360" y="3794760"/>
            <a:ext cx="365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rial"/>
              </a:defRPr>
            </a:pPr>
            <a:r>
              <a:t>07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51560" y="3767328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11827"/>
                </a:solidFill>
                <a:latin typeface="Arial"/>
              </a:defRPr>
            </a:pPr>
            <a:r>
              <a:t>実行計画策定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94360" y="420624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525252"/>
                </a:solidFill>
                <a:latin typeface="Arial"/>
              </a:defRPr>
            </a:pPr>
            <a:r>
              <a:t>最初の3ヶ月でやることを決める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337560" y="365760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3474720" y="3794760"/>
            <a:ext cx="365760" cy="274320"/>
          </a:xfrm>
          <a:prstGeom prst="round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474720" y="3794760"/>
            <a:ext cx="365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rial"/>
              </a:defRPr>
            </a:pPr>
            <a:r>
              <a:t>08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931920" y="3767328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11827"/>
                </a:solidFill>
                <a:latin typeface="Arial"/>
              </a:defRPr>
            </a:pPr>
            <a:r>
              <a:t>実務への落とし込み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74720" y="420624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525252"/>
                </a:solidFill>
                <a:latin typeface="Arial"/>
              </a:defRPr>
            </a:pPr>
            <a:r>
              <a:t>誰がいつまでに何をするか決める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217920" y="365760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355080" y="3794760"/>
            <a:ext cx="365760" cy="274320"/>
          </a:xfrm>
          <a:prstGeom prst="round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55080" y="3794760"/>
            <a:ext cx="365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rial"/>
              </a:defRPr>
            </a:pPr>
            <a:r>
              <a:t>09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812280" y="3767328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11827"/>
                </a:solidFill>
                <a:latin typeface="Arial"/>
              </a:defRPr>
            </a:pPr>
            <a:r>
              <a:t>推進伴走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55080" y="420624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525252"/>
                </a:solidFill>
                <a:latin typeface="Arial"/>
              </a:defRPr>
            </a:pPr>
            <a:r>
              <a:t>事業が自走するまで隣で走る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111827"/>
                </a:solidFill>
                <a:latin typeface="Arial"/>
              </a:defRPr>
            </a:pPr>
            <a:r>
              <a:t>他の選択肢との違い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88720"/>
            <a:ext cx="8229600" cy="7315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261872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11827"/>
                </a:solidFill>
                <a:latin typeface="Arial"/>
              </a:defRPr>
            </a:pPr>
            <a:r>
              <a:t>コンサルティング会社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0400" y="1261872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525252"/>
                </a:solidFill>
                <a:latin typeface="Arial"/>
              </a:defRPr>
            </a:pPr>
            <a:r>
              <a:t>戦略は作るが実行しない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0" y="1261872"/>
            <a:ext cx="2560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525252"/>
                </a:solidFill>
                <a:latin typeface="Arial"/>
              </a:defRPr>
            </a:pPr>
            <a:r>
              <a:t>高額（月100万円〜）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2103120"/>
            <a:ext cx="8229600" cy="7315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176272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11827"/>
                </a:solidFill>
                <a:latin typeface="Arial"/>
              </a:defRPr>
            </a:pPr>
            <a:r>
              <a:t>制作会社・広告代理店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0" y="2176272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525252"/>
                </a:solidFill>
                <a:latin typeface="Arial"/>
              </a:defRPr>
            </a:pPr>
            <a:r>
              <a:t>部分的な実行のみ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0" y="2176272"/>
            <a:ext cx="2560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525252"/>
                </a:solidFill>
                <a:latin typeface="Arial"/>
              </a:defRPr>
            </a:pPr>
            <a:r>
              <a:t>事業全体の戦略が不在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3017520"/>
            <a:ext cx="8229600" cy="731520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3090672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11827"/>
                </a:solidFill>
                <a:latin typeface="Arial"/>
              </a:defRPr>
            </a:pPr>
            <a:r>
              <a:t>フリーランス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00400" y="3090672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525252"/>
                </a:solidFill>
                <a:latin typeface="Arial"/>
              </a:defRPr>
            </a:pPr>
            <a:r>
              <a:t>スキル特化型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0" y="3090672"/>
            <a:ext cx="2560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525252"/>
                </a:solidFill>
                <a:latin typeface="Arial"/>
              </a:defRPr>
            </a:pPr>
            <a:r>
              <a:t>事業全体が見えない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3931920"/>
            <a:ext cx="8229600" cy="731520"/>
          </a:xfrm>
          <a:prstGeom prst="rect">
            <a:avLst/>
          </a:prstGeom>
          <a:solidFill>
            <a:srgbClr val="ECFDF5"/>
          </a:solidFill>
          <a:ln w="254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005072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059669"/>
                </a:solidFill>
                <a:latin typeface="Arial"/>
              </a:defRPr>
            </a:pPr>
            <a:r>
              <a:t>TSUGIME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0" y="4005072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059669"/>
                </a:solidFill>
                <a:latin typeface="Arial"/>
              </a:defRPr>
            </a:pPr>
            <a:r>
              <a:t>構想〜実行まで一気通貫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0" y="4005072"/>
            <a:ext cx="2560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059669"/>
                </a:solidFill>
                <a:latin typeface="Arial"/>
              </a:defRPr>
            </a:pPr>
            <a:r>
              <a:t>月額制・貴社専属・いつでも解約可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43434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059669"/>
                </a:solidFill>
                <a:latin typeface="Arial"/>
              </a:defRPr>
            </a:pPr>
            <a:r>
              <a:t>✓ おすすめ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111827"/>
                </a:solidFill>
                <a:latin typeface="Arial"/>
              </a:defRPr>
            </a:pPr>
            <a:r>
              <a:t>料金プラン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88720"/>
            <a:ext cx="265176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71600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111827"/>
                </a:solidFill>
                <a:latin typeface="Arial"/>
              </a:defRPr>
            </a:pPr>
            <a:r>
              <a:t>ライトプラン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78308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059669"/>
                </a:solidFill>
                <a:latin typeface="Arial"/>
              </a:defRPr>
            </a:pPr>
            <a:r>
              <a:t>月額 15万円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9456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25252"/>
                </a:solidFill>
                <a:latin typeface="Arial"/>
              </a:defRPr>
            </a:pPr>
            <a:r>
              <a:t>（税別）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2514600"/>
            <a:ext cx="2103120" cy="18288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65176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111827"/>
                </a:solidFill>
                <a:latin typeface="Arial"/>
              </a:defRPr>
            </a:pPr>
            <a:r>
              <a:t>月20時間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01752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525252"/>
                </a:solidFill>
                <a:latin typeface="Arial"/>
              </a:defRPr>
            </a:pPr>
            <a:r>
              <a:t>戦略設計中心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3383280"/>
            <a:ext cx="2103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059669"/>
                </a:solidFill>
                <a:latin typeface="Arial"/>
              </a:defRPr>
            </a:pPr>
            <a:r>
              <a:t>✓ 初回提案無料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3611880"/>
            <a:ext cx="2103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059669"/>
                </a:solidFill>
                <a:latin typeface="Arial"/>
              </a:defRPr>
            </a:pPr>
            <a:r>
              <a:t>✓ 最低契約期間なし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3840480"/>
            <a:ext cx="2103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059669"/>
                </a:solidFill>
                <a:latin typeface="Arial"/>
              </a:defRPr>
            </a:pPr>
            <a:r>
              <a:t>✓ いつでも解約可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37560" y="1188720"/>
            <a:ext cx="2651760" cy="2926080"/>
          </a:xfrm>
          <a:prstGeom prst="rect">
            <a:avLst/>
          </a:prstGeom>
          <a:solidFill>
            <a:srgbClr val="ECFDF5"/>
          </a:solidFill>
          <a:ln w="254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977639" y="1051560"/>
            <a:ext cx="1371600" cy="274320"/>
          </a:xfrm>
          <a:prstGeom prst="round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977639" y="105156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rial"/>
              </a:defRPr>
            </a:pPr>
            <a:r>
              <a:t>おすすめ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20440" y="1371600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111827"/>
                </a:solidFill>
                <a:latin typeface="Arial"/>
              </a:defRPr>
            </a:pPr>
            <a:r>
              <a:t>スタンダードプラン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20440" y="178308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059669"/>
                </a:solidFill>
                <a:latin typeface="Arial"/>
              </a:defRPr>
            </a:pPr>
            <a:r>
              <a:t>月額 30万円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20440" y="219456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25252"/>
                </a:solidFill>
                <a:latin typeface="Arial"/>
              </a:defRPr>
            </a:pPr>
            <a:r>
              <a:t>（税別）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11879" y="2514600"/>
            <a:ext cx="2103120" cy="18288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520440" y="265176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111827"/>
                </a:solidFill>
                <a:latin typeface="Arial"/>
              </a:defRPr>
            </a:pPr>
            <a:r>
              <a:t>月40時間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20440" y="301752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525252"/>
                </a:solidFill>
                <a:latin typeface="Arial"/>
              </a:defRPr>
            </a:pPr>
            <a:r>
              <a:t>戦略＋実行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11879" y="3383280"/>
            <a:ext cx="2103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059669"/>
                </a:solidFill>
                <a:latin typeface="Arial"/>
              </a:defRPr>
            </a:pPr>
            <a:r>
              <a:t>✓ 初回提案無料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11879" y="3611880"/>
            <a:ext cx="2103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059669"/>
                </a:solidFill>
                <a:latin typeface="Arial"/>
              </a:defRPr>
            </a:pPr>
            <a:r>
              <a:t>✓ 最低契約期間なし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11879" y="3840480"/>
            <a:ext cx="2103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059669"/>
                </a:solidFill>
                <a:latin typeface="Arial"/>
              </a:defRPr>
            </a:pPr>
            <a:r>
              <a:t>✓ いつでも解約可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17920" y="1188720"/>
            <a:ext cx="265176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1371600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111827"/>
                </a:solidFill>
                <a:latin typeface="Arial"/>
              </a:defRPr>
            </a:pPr>
            <a:r>
              <a:t>フルコミットプラン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00800" y="178308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059669"/>
                </a:solidFill>
                <a:latin typeface="Arial"/>
              </a:defRPr>
            </a:pPr>
            <a:r>
              <a:t>月額 50万円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0" y="219456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25252"/>
                </a:solidFill>
                <a:latin typeface="Arial"/>
              </a:defRPr>
            </a:pPr>
            <a:r>
              <a:t>（税別）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92240" y="2514600"/>
            <a:ext cx="2103120" cy="18288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00800" y="265176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111827"/>
                </a:solidFill>
                <a:latin typeface="Arial"/>
              </a:defRPr>
            </a:pPr>
            <a:r>
              <a:t>月70時間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00800" y="301752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525252"/>
                </a:solidFill>
                <a:latin typeface="Arial"/>
              </a:defRPr>
            </a:pPr>
            <a:r>
              <a:t>事業推進責任者として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92240" y="3383280"/>
            <a:ext cx="2103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059669"/>
                </a:solidFill>
                <a:latin typeface="Arial"/>
              </a:defRPr>
            </a:pPr>
            <a:r>
              <a:t>✓ 初回提案無料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92240" y="3611880"/>
            <a:ext cx="2103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059669"/>
                </a:solidFill>
                <a:latin typeface="Arial"/>
              </a:defRPr>
            </a:pPr>
            <a:r>
              <a:t>✓ 最低契約期間なし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92240" y="3840480"/>
            <a:ext cx="2103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059669"/>
                </a:solidFill>
                <a:latin typeface="Arial"/>
              </a:defRPr>
            </a:pPr>
            <a:r>
              <a:t>✓ いつでも解約可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111827"/>
                </a:solidFill>
                <a:latin typeface="Arial"/>
              </a:defRPr>
            </a:pPr>
            <a:r>
              <a:t>ご利用の流れ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1280160"/>
            <a:ext cx="201168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1280160"/>
            <a:ext cx="2011680" cy="4572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1298448"/>
            <a:ext cx="2011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t>STEP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79" y="1920240"/>
            <a:ext cx="1737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t>お問い合わせ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79" y="2468880"/>
            <a:ext cx="17373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25252"/>
                </a:solidFill>
                <a:latin typeface="Arial"/>
              </a:defRPr>
            </a:pPr>
            <a:r>
              <a:t>Webフォームまたはメールで</a:t>
            </a:r>
            <a:br/>
            <a:r>
              <a:t>お気軽にご連絡ください。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94560" y="2286000"/>
            <a:ext cx="365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059669"/>
                </a:solidFill>
                <a:latin typeface="Arial"/>
              </a:defRPr>
            </a:pPr>
            <a:r>
              <a:t>→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14600" y="1280160"/>
            <a:ext cx="201168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514600" y="1280160"/>
            <a:ext cx="2011680" cy="4572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514600" y="1298448"/>
            <a:ext cx="2011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t>STEP 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51760" y="1920240"/>
            <a:ext cx="1737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t>無料ヒアリング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51760" y="2468880"/>
            <a:ext cx="17373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25252"/>
                </a:solidFill>
                <a:latin typeface="Arial"/>
              </a:defRPr>
            </a:pPr>
            <a:r>
              <a:t>60〜90分のオンラインミーティングで</a:t>
            </a:r>
            <a:br/>
            <a:r>
              <a:t>課題や構想をお伺いします。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34840" y="2286000"/>
            <a:ext cx="365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059669"/>
                </a:solidFill>
                <a:latin typeface="Arial"/>
              </a:defRPr>
            </a:pPr>
            <a:r>
              <a:t>→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54880" y="1280160"/>
            <a:ext cx="201168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754880" y="1280160"/>
            <a:ext cx="2011680" cy="4572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54880" y="1298448"/>
            <a:ext cx="2011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t>STEP 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92040" y="1920240"/>
            <a:ext cx="1737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t>ご提案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92040" y="2468880"/>
            <a:ext cx="17373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25252"/>
                </a:solidFill>
                <a:latin typeface="Arial"/>
              </a:defRPr>
            </a:pPr>
            <a:r>
              <a:t>ヒアリング内容をもとに、貴社だけの</a:t>
            </a:r>
            <a:br/>
            <a:r>
              <a:t>提案書を無料で作成・お届けします。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75120" y="2286000"/>
            <a:ext cx="365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059669"/>
                </a:solidFill>
                <a:latin typeface="Arial"/>
              </a:defRPr>
            </a:pPr>
            <a:r>
              <a:t>→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995160" y="1280160"/>
            <a:ext cx="201168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5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995160" y="1280160"/>
            <a:ext cx="2011680" cy="4572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995160" y="1298448"/>
            <a:ext cx="2011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t>STEP 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32320" y="1920240"/>
            <a:ext cx="1737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t>ご契約・支援開始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2468880"/>
            <a:ext cx="17373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25252"/>
                </a:solidFill>
                <a:latin typeface="Arial"/>
              </a:defRPr>
            </a:pPr>
            <a:r>
              <a:t>内容にご納得いただけたら、</a:t>
            </a:r>
            <a:br/>
            <a:r>
              <a:t>ご契約後すぐに支援を開始します。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097280"/>
            <a:ext cx="7315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Arial"/>
              </a:defRPr>
            </a:pPr>
            <a:r>
              <a:t>まずは無料でご相談ください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011680"/>
            <a:ext cx="73152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0">
                <a:solidFill>
                  <a:srgbClr val="FFFFFF"/>
                </a:solidFill>
                <a:latin typeface="Arial"/>
              </a:defRPr>
            </a:pPr>
            <a:r>
              <a:t>初回提案は無料。ヒアリングをもとに貴社だけの提案書を作成します。</a:t>
            </a:r>
            <a:br/>
            <a:r>
              <a:t>「まだアイデア段階」「何から始めればいいかわからない」</a:t>
            </a:r>
            <a:br/>
            <a:r>
              <a:t>そんな状態でも大丈夫です。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743200" y="3291840"/>
            <a:ext cx="3657600" cy="6400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0" y="333756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059669"/>
                </a:solidFill>
                <a:latin typeface="Arial"/>
              </a:defRPr>
            </a:pPr>
            <a:r>
              <a:t>https://tsugime.jp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20624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t>TSUGIME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